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2" r:id="rId1"/>
  </p:sldMasterIdLst>
  <p:notesMasterIdLst>
    <p:notesMasterId r:id="rId42"/>
  </p:notesMasterIdLst>
  <p:sldIdLst>
    <p:sldId id="289" r:id="rId2"/>
    <p:sldId id="291" r:id="rId3"/>
    <p:sldId id="303" r:id="rId4"/>
    <p:sldId id="292" r:id="rId5"/>
    <p:sldId id="293" r:id="rId6"/>
    <p:sldId id="294" r:id="rId7"/>
    <p:sldId id="295" r:id="rId8"/>
    <p:sldId id="296" r:id="rId9"/>
    <p:sldId id="297" r:id="rId10"/>
    <p:sldId id="298" r:id="rId11"/>
    <p:sldId id="299" r:id="rId12"/>
    <p:sldId id="300" r:id="rId13"/>
    <p:sldId id="302" r:id="rId14"/>
    <p:sldId id="301" r:id="rId15"/>
    <p:sldId id="304" r:id="rId16"/>
    <p:sldId id="305" r:id="rId17"/>
    <p:sldId id="306" r:id="rId18"/>
    <p:sldId id="307" r:id="rId19"/>
    <p:sldId id="308" r:id="rId20"/>
    <p:sldId id="309" r:id="rId21"/>
    <p:sldId id="312" r:id="rId22"/>
    <p:sldId id="310" r:id="rId23"/>
    <p:sldId id="311" r:id="rId24"/>
    <p:sldId id="314" r:id="rId25"/>
    <p:sldId id="315" r:id="rId26"/>
    <p:sldId id="317" r:id="rId27"/>
    <p:sldId id="320" r:id="rId28"/>
    <p:sldId id="318" r:id="rId29"/>
    <p:sldId id="321" r:id="rId30"/>
    <p:sldId id="319" r:id="rId31"/>
    <p:sldId id="323" r:id="rId32"/>
    <p:sldId id="324" r:id="rId33"/>
    <p:sldId id="325" r:id="rId34"/>
    <p:sldId id="327" r:id="rId35"/>
    <p:sldId id="316" r:id="rId36"/>
    <p:sldId id="328" r:id="rId37"/>
    <p:sldId id="313" r:id="rId38"/>
    <p:sldId id="326" r:id="rId39"/>
    <p:sldId id="329" r:id="rId40"/>
    <p:sldId id="290" r:id="rId4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9F7AA2E-E80D-F04F-AFF3-BF9BD74FA70F}">
          <p14:sldIdLst>
            <p14:sldId id="289"/>
            <p14:sldId id="291"/>
            <p14:sldId id="303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2"/>
            <p14:sldId id="301"/>
            <p14:sldId id="304"/>
            <p14:sldId id="305"/>
            <p14:sldId id="306"/>
            <p14:sldId id="307"/>
            <p14:sldId id="308"/>
            <p14:sldId id="309"/>
            <p14:sldId id="312"/>
            <p14:sldId id="310"/>
            <p14:sldId id="311"/>
            <p14:sldId id="314"/>
            <p14:sldId id="315"/>
            <p14:sldId id="317"/>
            <p14:sldId id="320"/>
            <p14:sldId id="318"/>
            <p14:sldId id="321"/>
            <p14:sldId id="319"/>
            <p14:sldId id="323"/>
            <p14:sldId id="324"/>
            <p14:sldId id="325"/>
            <p14:sldId id="327"/>
            <p14:sldId id="316"/>
            <p14:sldId id="328"/>
            <p14:sldId id="313"/>
            <p14:sldId id="326"/>
            <p14:sldId id="329"/>
            <p14:sldId id="29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2323">
          <p15:clr>
            <a:srgbClr val="A4A3A4"/>
          </p15:clr>
        </p15:guide>
        <p15:guide id="4" pos="6756">
          <p15:clr>
            <a:srgbClr val="A4A3A4"/>
          </p15:clr>
        </p15:guide>
        <p15:guide id="5" orient="horz" pos="3294">
          <p15:clr>
            <a:srgbClr val="A4A3A4"/>
          </p15:clr>
        </p15:guide>
        <p15:guide id="6" orient="horz" pos="2465">
          <p15:clr>
            <a:srgbClr val="A4A3A4"/>
          </p15:clr>
        </p15:guide>
        <p15:guide id="7" pos="248">
          <p15:clr>
            <a:srgbClr val="A4A3A4"/>
          </p15:clr>
        </p15:guide>
        <p15:guide id="8" pos="7573">
          <p15:clr>
            <a:srgbClr val="A4A3A4"/>
          </p15:clr>
        </p15:guide>
        <p15:guide id="9" pos="2751">
          <p15:clr>
            <a:srgbClr val="A4A3A4"/>
          </p15:clr>
        </p15:guide>
        <p15:guide id="10" orient="horz" pos="3503">
          <p15:clr>
            <a:srgbClr val="A4A3A4"/>
          </p15:clr>
        </p15:guide>
        <p15:guide id="11">
          <p15:clr>
            <a:srgbClr val="A4A3A4"/>
          </p15:clr>
        </p15:guide>
        <p15:guide id="12" orient="horz" pos="1350">
          <p15:clr>
            <a:srgbClr val="A4A3A4"/>
          </p15:clr>
        </p15:guide>
        <p15:guide id="13" orient="horz" pos="1452">
          <p15:clr>
            <a:srgbClr val="A4A3A4"/>
          </p15:clr>
        </p15:guide>
        <p15:guide id="14" orient="horz" pos="2059">
          <p15:clr>
            <a:srgbClr val="A4A3A4"/>
          </p15:clr>
        </p15:guide>
        <p15:guide id="15" orient="horz" pos="1541">
          <p15:clr>
            <a:srgbClr val="A4A3A4"/>
          </p15:clr>
        </p15:guide>
        <p15:guide id="16" orient="horz" pos="2189">
          <p15:clr>
            <a:srgbClr val="A4A3A4"/>
          </p15:clr>
        </p15:guide>
        <p15:guide id="17" pos="2400">
          <p15:clr>
            <a:srgbClr val="A4A3A4"/>
          </p15:clr>
        </p15:guide>
        <p15:guide id="18" pos="4223">
          <p15:clr>
            <a:srgbClr val="A4A3A4"/>
          </p15:clr>
        </p15:guide>
        <p15:guide id="19" pos="155">
          <p15:clr>
            <a:srgbClr val="A4A3A4"/>
          </p15:clr>
        </p15:guide>
        <p15:guide id="20" pos="4733">
          <p15:clr>
            <a:srgbClr val="A4A3A4"/>
          </p15:clr>
        </p15:guide>
        <p15:guide id="21" pos="17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56" autoAdjust="0"/>
    <p:restoredTop sz="91460"/>
  </p:normalViewPr>
  <p:slideViewPr>
    <p:cSldViewPr snapToGrid="0">
      <p:cViewPr varScale="1">
        <p:scale>
          <a:sx n="86" d="100"/>
          <a:sy n="86" d="100"/>
        </p:scale>
        <p:origin x="224" y="984"/>
      </p:cViewPr>
      <p:guideLst>
        <p:guide orient="horz" pos="2160"/>
        <p:guide pos="3840"/>
        <p:guide orient="horz" pos="2323"/>
        <p:guide pos="6756"/>
        <p:guide orient="horz" pos="3294"/>
        <p:guide orient="horz" pos="2465"/>
        <p:guide pos="248"/>
        <p:guide pos="7573"/>
        <p:guide pos="2751"/>
        <p:guide orient="horz" pos="3503"/>
        <p:guide/>
        <p:guide orient="horz" pos="1350"/>
        <p:guide orient="horz" pos="1452"/>
        <p:guide orient="horz" pos="2059"/>
        <p:guide orient="horz" pos="1541"/>
        <p:guide orient="horz" pos="2189"/>
        <p:guide pos="2400"/>
        <p:guide pos="4223"/>
        <p:guide pos="155"/>
        <p:guide pos="4733"/>
        <p:guide pos="171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8197D7-FCD5-4F99-8285-C9E1ED70DAB0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77E594-4005-43F8-B8F3-453F0010D5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561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715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285750" algn="l" defTabSz="5715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571500" algn="l" defTabSz="5715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857250" algn="l" defTabSz="5715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143000" algn="l" defTabSz="5715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428750" algn="l" defTabSz="5715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14500" algn="l" defTabSz="5715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00250" algn="l" defTabSz="5715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286000" algn="l" defTabSz="57150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9612"/>
            <a:ext cx="9169143" cy="5152868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525934" y="1781834"/>
            <a:ext cx="4777740" cy="1008738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340519">
              <a:lnSpc>
                <a:spcPct val="85000"/>
              </a:lnSpc>
              <a:spcAft>
                <a:spcPts val="0"/>
              </a:spcAft>
              <a:tabLst/>
              <a:defRPr sz="38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  <a:br>
              <a:rPr lang="en-US" dirty="0"/>
            </a:br>
            <a:r>
              <a:rPr lang="en-US" dirty="0"/>
              <a:t>(Maximum Three Lines)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525934" y="2906386"/>
            <a:ext cx="4777740" cy="309700"/>
          </a:xfrm>
          <a:prstGeom prst="rect">
            <a:avLst/>
          </a:prstGeo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lIns="0" tIns="0" bIns="0">
            <a:spAutoFit/>
          </a:bodyPr>
          <a:lstStyle>
            <a:lvl1pPr marL="0" indent="0" algn="l">
              <a:lnSpc>
                <a:spcPct val="85000"/>
              </a:lnSpc>
              <a:spcBef>
                <a:spcPts val="125"/>
              </a:spcBef>
              <a:spcAft>
                <a:spcPts val="125"/>
              </a:spcAft>
              <a:buNone/>
              <a:defRPr sz="2300" b="1" baseline="0">
                <a:solidFill>
                  <a:schemeClr val="bg2"/>
                </a:solidFill>
                <a:latin typeface="+mj-lt"/>
                <a:cs typeface="Arial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Optional Subhead or Speaker Name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4257" y="4384342"/>
            <a:ext cx="1371600" cy="58293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 bwMode="gray">
          <a:xfrm>
            <a:off x="525934" y="3277564"/>
            <a:ext cx="4777740" cy="309700"/>
          </a:xfrm>
          <a:effectLst>
            <a:outerShdw blurRad="63500" algn="ctr" rotWithShape="0">
              <a:srgbClr val="000000">
                <a:alpha val="50000"/>
              </a:srgbClr>
            </a:outerShdw>
          </a:effectLst>
        </p:spPr>
        <p:txBody>
          <a:bodyPr tIns="0" bIns="0">
            <a:spAutoFit/>
          </a:bodyPr>
          <a:lstStyle>
            <a:lvl1pPr marL="0" indent="0">
              <a:lnSpc>
                <a:spcPct val="85000"/>
              </a:lnSpc>
              <a:buNone/>
              <a:defRPr sz="23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7615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841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525934" y="285407"/>
            <a:ext cx="8229600" cy="575542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340519">
              <a:lnSpc>
                <a:spcPct val="85000"/>
              </a:lnSpc>
              <a:spcAft>
                <a:spcPts val="0"/>
              </a:spcAft>
              <a:tabLst/>
              <a:defRPr sz="44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937693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257175" indent="-257175">
              <a:lnSpc>
                <a:spcPct val="90000"/>
              </a:lnSpc>
              <a:spcBef>
                <a:spcPts val="1125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3600"/>
            </a:lvl1pPr>
            <a:lvl2pPr>
              <a:lnSpc>
                <a:spcPct val="90000"/>
              </a:lnSpc>
              <a:spcBef>
                <a:spcPts val="375"/>
              </a:spcBef>
              <a:defRPr sz="2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50806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525934" y="418328"/>
            <a:ext cx="8229600" cy="309700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340519">
              <a:lnSpc>
                <a:spcPct val="85000"/>
              </a:lnSpc>
              <a:spcAft>
                <a:spcPts val="0"/>
              </a:spcAft>
              <a:tabLst/>
              <a:defRPr sz="23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25934" y="1440657"/>
            <a:ext cx="8229600" cy="508986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257175" indent="-257175">
              <a:lnSpc>
                <a:spcPct val="90000"/>
              </a:lnSpc>
              <a:spcBef>
                <a:spcPts val="1125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1800"/>
            </a:lvl1pPr>
            <a:lvl2pPr>
              <a:lnSpc>
                <a:spcPct val="90000"/>
              </a:lnSpc>
              <a:spcBef>
                <a:spcPts val="375"/>
              </a:spcBef>
              <a:defRPr sz="15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1"/>
          </p:nvPr>
        </p:nvSpPr>
        <p:spPr>
          <a:xfrm>
            <a:off x="525934" y="1114939"/>
            <a:ext cx="8229600" cy="242374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75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45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525934" y="417342"/>
            <a:ext cx="8229600" cy="309700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340519">
              <a:lnSpc>
                <a:spcPct val="85000"/>
              </a:lnSpc>
              <a:spcAft>
                <a:spcPts val="0"/>
              </a:spcAft>
              <a:tabLst/>
              <a:defRPr sz="23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25933" y="1440657"/>
            <a:ext cx="4000500" cy="508986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257175" indent="-257175">
              <a:lnSpc>
                <a:spcPct val="90000"/>
              </a:lnSpc>
              <a:spcBef>
                <a:spcPts val="1125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1800"/>
            </a:lvl1pPr>
            <a:lvl2pPr>
              <a:lnSpc>
                <a:spcPct val="90000"/>
              </a:lnSpc>
              <a:spcBef>
                <a:spcPts val="375"/>
              </a:spcBef>
              <a:defRPr sz="15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755034" y="1440657"/>
            <a:ext cx="4000500" cy="508986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257175" indent="-257175">
              <a:lnSpc>
                <a:spcPct val="90000"/>
              </a:lnSpc>
              <a:spcBef>
                <a:spcPts val="1125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1800"/>
            </a:lvl1pPr>
            <a:lvl2pPr>
              <a:lnSpc>
                <a:spcPct val="90000"/>
              </a:lnSpc>
              <a:spcBef>
                <a:spcPts val="375"/>
              </a:spcBef>
              <a:defRPr sz="15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525933" y="1114939"/>
            <a:ext cx="4000500" cy="242374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750"/>
              </a:spcBef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4755034" y="1114939"/>
            <a:ext cx="4000500" cy="242374"/>
          </a:xfrm>
        </p:spPr>
        <p:txBody>
          <a:bodyPr tIns="0" bIns="0" anchor="b" anchorCtr="0">
            <a:spAutoFit/>
          </a:bodyPr>
          <a:lstStyle>
            <a:lvl1pPr marL="0" indent="0">
              <a:lnSpc>
                <a:spcPct val="85000"/>
              </a:lnSpc>
              <a:buNone/>
              <a:defRPr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5383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525934" y="418328"/>
            <a:ext cx="8229600" cy="309700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340519">
              <a:lnSpc>
                <a:spcPct val="85000"/>
              </a:lnSpc>
              <a:spcAft>
                <a:spcPts val="0"/>
              </a:spcAft>
              <a:tabLst/>
              <a:defRPr sz="23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98224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9162284" cy="5149013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525934" y="388133"/>
            <a:ext cx="1927575" cy="511679"/>
          </a:xfrm>
          <a:prstGeom prst="rect">
            <a:avLst/>
          </a:prstGeom>
          <a:noFill/>
          <a:effectLst>
            <a:outerShdw blurRad="127000" algn="ctr" rotWithShape="0">
              <a:srgbClr val="000000"/>
            </a:outerShdw>
          </a:effectLst>
        </p:spPr>
        <p:txBody>
          <a:bodyPr wrap="square" lIns="0" tIns="0" rIns="0" bIns="0" anchor="t" anchorCtr="0">
            <a:spAutoFit/>
          </a:bodyPr>
          <a:lstStyle>
            <a:lvl1pPr marL="0" indent="0" algn="l" defTabSz="340519">
              <a:lnSpc>
                <a:spcPct val="85000"/>
              </a:lnSpc>
              <a:spcAft>
                <a:spcPts val="0"/>
              </a:spcAft>
              <a:tabLst/>
              <a:defRPr sz="38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 bwMode="gray">
          <a:xfrm>
            <a:off x="2996648" y="1012616"/>
            <a:ext cx="5398489" cy="282129"/>
          </a:xfrm>
          <a:prstGeom prst="rect">
            <a:avLst/>
          </a:prstGeom>
          <a:effectLst/>
        </p:spPr>
        <p:txBody>
          <a:bodyPr lIns="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750"/>
              </a:spcBef>
              <a:spcAft>
                <a:spcPts val="750"/>
              </a:spcAft>
              <a:buClr>
                <a:schemeClr val="bg2"/>
              </a:buClr>
              <a:buSzPct val="75000"/>
              <a:buFont typeface="Wingdings 2" pitchFamily="18" charset="2"/>
              <a:buNone/>
              <a:defRPr sz="2000" b="0">
                <a:solidFill>
                  <a:schemeClr val="tx2"/>
                </a:solidFill>
              </a:defRPr>
            </a:lvl1pPr>
            <a:lvl2pPr>
              <a:lnSpc>
                <a:spcPct val="90000"/>
              </a:lnSpc>
              <a:spcBef>
                <a:spcPts val="375"/>
              </a:spcBef>
              <a:defRPr sz="1500">
                <a:solidFill>
                  <a:schemeClr val="tx2"/>
                </a:solidFill>
              </a:defRPr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14858" y="4857356"/>
            <a:ext cx="153888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11530" y="4857356"/>
            <a:ext cx="2978948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0948" y="4591688"/>
            <a:ext cx="996286" cy="42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525934" y="418328"/>
            <a:ext cx="8229600" cy="309700"/>
          </a:xfrm>
          <a:prstGeom prst="rect">
            <a:avLst/>
          </a:prstGeom>
          <a:noFill/>
          <a:effectLst/>
        </p:spPr>
        <p:txBody>
          <a:bodyPr wrap="square" lIns="0" tIns="0" rIns="0" bIns="0" anchor="ctr" anchorCtr="0">
            <a:spAutoFit/>
          </a:bodyPr>
          <a:lstStyle>
            <a:lvl1pPr marL="0" indent="0" algn="l" defTabSz="340519">
              <a:lnSpc>
                <a:spcPct val="85000"/>
              </a:lnSpc>
              <a:spcAft>
                <a:spcPts val="0"/>
              </a:spcAft>
              <a:tabLst/>
              <a:defRPr sz="2300" b="1" baseline="0">
                <a:solidFill>
                  <a:schemeClr val="tx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25933" y="1395931"/>
            <a:ext cx="8229600" cy="269304"/>
          </a:xfrm>
          <a:prstGeom prst="rect">
            <a:avLst/>
          </a:prstGeom>
        </p:spPr>
        <p:txBody>
          <a:bodyPr lIns="0" tIns="0" bIns="0" anchor="b" anchorCtr="0">
            <a:spAutoFit/>
          </a:bodyPr>
          <a:lstStyle>
            <a:lvl1pPr marL="0" indent="0">
              <a:lnSpc>
                <a:spcPct val="85000"/>
              </a:lnSpc>
              <a:spcBef>
                <a:spcPts val="375"/>
              </a:spcBef>
              <a:buClr>
                <a:schemeClr val="accent1"/>
              </a:buClr>
              <a:buSzPct val="75000"/>
              <a:buFont typeface="Wingdings 2" pitchFamily="18" charset="2"/>
              <a:buNone/>
              <a:defRPr sz="2000" b="1" baseline="0">
                <a:solidFill>
                  <a:schemeClr val="accent5"/>
                </a:solidFill>
              </a:defRPr>
            </a:lvl1pPr>
            <a:lvl2pPr>
              <a:lnSpc>
                <a:spcPct val="90000"/>
              </a:lnSpc>
              <a:spcBef>
                <a:spcPts val="375"/>
              </a:spcBef>
              <a:defRPr sz="15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525933" y="1980544"/>
            <a:ext cx="8229600" cy="508986"/>
          </a:xfrm>
          <a:prstGeom prst="rect">
            <a:avLst/>
          </a:prstGeom>
        </p:spPr>
        <p:txBody>
          <a:bodyPr lIns="0" tIns="0" bIns="0">
            <a:spAutoFit/>
          </a:bodyPr>
          <a:lstStyle>
            <a:lvl1pPr marL="257175" indent="-257175">
              <a:lnSpc>
                <a:spcPct val="90000"/>
              </a:lnSpc>
              <a:spcBef>
                <a:spcPts val="1125"/>
              </a:spcBef>
              <a:buClr>
                <a:schemeClr val="accent1"/>
              </a:buClr>
              <a:buSzPct val="75000"/>
              <a:buFont typeface="Wingdings 2" pitchFamily="18" charset="2"/>
              <a:buChar char="Ã"/>
              <a:defRPr sz="1800"/>
            </a:lvl1pPr>
            <a:lvl2pPr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defRPr sz="15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530032" y="1813855"/>
            <a:ext cx="8219829" cy="0"/>
          </a:xfrm>
          <a:prstGeom prst="line">
            <a:avLst/>
          </a:prstGeom>
          <a:ln w="57150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06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235" y="-7855"/>
            <a:ext cx="9162286" cy="5149013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525933" y="1883840"/>
            <a:ext cx="8246745" cy="511679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340519">
              <a:lnSpc>
                <a:spcPct val="85000"/>
              </a:lnSpc>
              <a:spcAft>
                <a:spcPts val="0"/>
              </a:spcAft>
              <a:tabLst/>
              <a:defRPr sz="38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0948" y="4591688"/>
            <a:ext cx="996286" cy="4234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9878" y="4857356"/>
            <a:ext cx="153888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11530" y="4857356"/>
            <a:ext cx="2978948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24056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0235" y="-7855"/>
            <a:ext cx="9162286" cy="5149013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525933" y="1695264"/>
            <a:ext cx="8246745" cy="673261"/>
          </a:xfrm>
          <a:prstGeom prst="rect">
            <a:avLst/>
          </a:prstGeom>
          <a:noFill/>
          <a:ln>
            <a:noFill/>
          </a:ln>
          <a:effectLst>
            <a:outerShdw blurRad="127000" algn="ctr" rotWithShape="0">
              <a:srgbClr val="000000"/>
            </a:outerShdw>
          </a:effectLst>
        </p:spPr>
        <p:txBody>
          <a:bodyPr wrap="square" lIns="0" bIns="0" anchor="b" anchorCtr="0">
            <a:spAutoFit/>
          </a:bodyPr>
          <a:lstStyle>
            <a:lvl1pPr marL="0" indent="0" algn="l" defTabSz="340519">
              <a:lnSpc>
                <a:spcPct val="85000"/>
              </a:lnSpc>
              <a:spcAft>
                <a:spcPts val="0"/>
              </a:spcAft>
              <a:tabLst/>
              <a:defRPr sz="5000" b="1" baseline="0">
                <a:solidFill>
                  <a:schemeClr val="tx2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74257" y="4384342"/>
            <a:ext cx="1371600" cy="58293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19878" y="4857356"/>
            <a:ext cx="153888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 defTabSz="548640">
              <a:lnSpc>
                <a:spcPct val="90000"/>
              </a:lnSpc>
              <a:defRPr sz="1200" b="0" spc="-84">
                <a:solidFill>
                  <a:schemeClr val="accent4">
                    <a:lumMod val="50000"/>
                  </a:schemeClr>
                </a:solidFill>
              </a:defRPr>
            </a:lvl1pPr>
          </a:lstStyle>
          <a:p>
            <a:pPr lvl="0"/>
            <a:fld id="{9484F7A5-6A8F-8446-A111-2677E1911D97}" type="slidenum">
              <a:rPr lang="en-US" smtClean="0"/>
              <a:pPr lvl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11530" y="4857356"/>
            <a:ext cx="2978948" cy="1661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defPPr>
              <a:defRPr lang="en-US"/>
            </a:defPPr>
            <a:lvl1pPr>
              <a:spcBef>
                <a:spcPts val="0"/>
              </a:spcBef>
              <a:buFont typeface="Arial"/>
              <a:buNone/>
              <a:defRPr sz="1080">
                <a:solidFill>
                  <a:schemeClr val="accent4">
                    <a:lumMod val="50000"/>
                  </a:schemeClr>
                </a:solidFill>
                <a:ea typeface="ヒラギノ角ゴ Pro W3" charset="-128"/>
                <a:cs typeface="ヒラギノ角ゴ Pro W3" charset="-128"/>
              </a:defRPr>
            </a:lvl1pPr>
          </a:lstStyle>
          <a:p>
            <a:pPr lvl="0"/>
            <a:r>
              <a:rPr lang="en-US" dirty="0"/>
              <a:t>© Hortonworks 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28176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jpg"/><Relationship Id="rId13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474" y="1"/>
            <a:ext cx="9152474" cy="51434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80948" y="4591688"/>
            <a:ext cx="996286" cy="42342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5780" y="284421"/>
            <a:ext cx="8229203" cy="575542"/>
          </a:xfrm>
          <a:prstGeom prst="rect">
            <a:avLst/>
          </a:prstGeom>
        </p:spPr>
        <p:txBody>
          <a:bodyPr vert="horz" lIns="0" tIns="0" rIns="0" bIns="0" rtlCol="0" anchor="ctr" anchorCtr="0">
            <a:sp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5780" y="1091565"/>
            <a:ext cx="8229203" cy="937693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9878" y="4857356"/>
            <a:ext cx="128240" cy="11285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342900">
              <a:lnSpc>
                <a:spcPct val="90000"/>
              </a:lnSpc>
            </a:pPr>
            <a:fld id="{9484F7A5-6A8F-8446-A111-2677E1911D97}" type="slidenum">
              <a:rPr lang="en-US" sz="800" b="0" spc="-53" smtClean="0">
                <a:solidFill>
                  <a:schemeClr val="accent4">
                    <a:lumMod val="50000"/>
                  </a:schemeClr>
                </a:solidFill>
              </a:rPr>
              <a:pPr defTabSz="342900">
                <a:lnSpc>
                  <a:spcPct val="90000"/>
                </a:lnSpc>
              </a:pPr>
              <a:t>‹#›</a:t>
            </a:fld>
            <a:endParaRPr lang="en-US" sz="800" b="0" spc="-53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9625" y="4857356"/>
            <a:ext cx="1936428" cy="10772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spcBef>
                <a:spcPts val="0"/>
              </a:spcBef>
              <a:buFont typeface="Arial"/>
              <a:buNone/>
              <a:defRPr/>
            </a:pPr>
            <a:r>
              <a:rPr lang="en-US" sz="70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©</a:t>
            </a:r>
            <a:r>
              <a:rPr lang="en-US" sz="700" baseline="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 Hortonworks </a:t>
            </a:r>
            <a:r>
              <a:rPr lang="en-US" sz="700" dirty="0">
                <a:solidFill>
                  <a:schemeClr val="accent4">
                    <a:lumMod val="50000"/>
                  </a:schemeClr>
                </a:solidFill>
                <a:latin typeface="+mn-lt"/>
                <a:ea typeface="ヒラギノ角ゴ Pro W3" charset="-128"/>
                <a:cs typeface="ヒラギノ角ゴ Pro W3" charset="-128"/>
              </a:rPr>
              <a:t>Inc. 2011 – 2016.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714907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89" r:id="rId2"/>
    <p:sldLayoutId id="2147483743" r:id="rId3"/>
    <p:sldLayoutId id="2147483776" r:id="rId4"/>
    <p:sldLayoutId id="2147483784" r:id="rId5"/>
    <p:sldLayoutId id="2147483780" r:id="rId6"/>
    <p:sldLayoutId id="2147483778" r:id="rId7"/>
    <p:sldLayoutId id="2147483756" r:id="rId8"/>
    <p:sldLayoutId id="2147483766" r:id="rId9"/>
    <p:sldLayoutId id="2147483775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3429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+mj-lt"/>
          <a:ea typeface="ヒラギノ角ゴ Pro W3" charset="-128"/>
          <a:cs typeface="ヒラギノ角ゴ Pro W3" charset="-128"/>
        </a:defRPr>
      </a:lvl1pPr>
      <a:lvl2pPr algn="l" defTabSz="342900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2pPr>
      <a:lvl3pPr algn="l" defTabSz="342900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3pPr>
      <a:lvl4pPr algn="l" defTabSz="342900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4pPr>
      <a:lvl5pPr algn="l" defTabSz="342900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5pPr>
      <a:lvl6pPr marL="342900" algn="l" defTabSz="342900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6pPr>
      <a:lvl7pPr marL="685800" algn="l" defTabSz="342900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7pPr>
      <a:lvl8pPr marL="1028700" algn="l" defTabSz="342900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8pPr>
      <a:lvl9pPr marL="1371600" algn="l" defTabSz="342900" rtl="0" eaLnBrk="1" fontAlgn="base" hangingPunct="1">
        <a:spcBef>
          <a:spcPct val="0"/>
        </a:spcBef>
        <a:spcAft>
          <a:spcPct val="0"/>
        </a:spcAft>
        <a:defRPr sz="2700">
          <a:solidFill>
            <a:schemeClr val="tx1"/>
          </a:solidFill>
          <a:latin typeface="Arial" charset="0"/>
          <a:ea typeface="ヒラギノ角ゴ Pro W3" charset="-128"/>
          <a:cs typeface="ヒラギノ角ゴ Pro W3" charset="-128"/>
        </a:defRPr>
      </a:lvl9pPr>
    </p:titleStyle>
    <p:bodyStyle>
      <a:lvl1pPr marL="257175" indent="-257175" algn="l" defTabSz="342900" rtl="0" eaLnBrk="1" fontAlgn="base" hangingPunct="1">
        <a:lnSpc>
          <a:spcPct val="90000"/>
        </a:lnSpc>
        <a:spcBef>
          <a:spcPts val="750"/>
        </a:spcBef>
        <a:spcAft>
          <a:spcPct val="0"/>
        </a:spcAft>
        <a:buClr>
          <a:schemeClr val="accent1"/>
        </a:buClr>
        <a:buSzPct val="75000"/>
        <a:buFont typeface="Wingdings 2" pitchFamily="18" charset="2"/>
        <a:buChar char="Ã"/>
        <a:defRPr sz="36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1pPr>
      <a:lvl2pPr marL="557213" indent="-214313" algn="l" defTabSz="3429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2pPr>
      <a:lvl3pPr marL="857250" indent="-171450" algn="l" defTabSz="3429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3pPr>
      <a:lvl4pPr marL="1200150" indent="-171450" algn="l" defTabSz="3429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4pPr>
      <a:lvl5pPr marL="1543050" indent="-171450" algn="l" defTabSz="3429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800" kern="1200">
          <a:solidFill>
            <a:schemeClr val="tx1"/>
          </a:solidFill>
          <a:latin typeface="+mn-lt"/>
          <a:ea typeface="ヒラギノ角ゴ Pro W3" charset="-128"/>
          <a:cs typeface="ヒラギノ角ゴ Pro W3" charset="-128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5934" y="1003518"/>
            <a:ext cx="5506877" cy="992550"/>
          </a:xfrm>
        </p:spPr>
        <p:txBody>
          <a:bodyPr/>
          <a:lstStyle/>
          <a:p>
            <a:r>
              <a:rPr lang="en-US" b="0" dirty="0"/>
              <a:t>File Format Benchmark - Avro, JSON, ORC</a:t>
            </a:r>
            <a:r>
              <a:rPr lang="en-US" b="0"/>
              <a:t>, </a:t>
            </a:r>
            <a:r>
              <a:rPr lang="en-US" b="0" smtClean="0"/>
              <a:t>&amp; Parquet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5934" y="2158576"/>
            <a:ext cx="4777740" cy="956480"/>
          </a:xfrm>
        </p:spPr>
        <p:txBody>
          <a:bodyPr/>
          <a:lstStyle/>
          <a:p>
            <a:r>
              <a:rPr lang="en-US" dirty="0" smtClean="0"/>
              <a:t>Owen O’Malley</a:t>
            </a:r>
          </a:p>
          <a:p>
            <a:r>
              <a:rPr lang="en-US" dirty="0" err="1" smtClean="0"/>
              <a:t>owen@hortonworks.com</a:t>
            </a:r>
            <a:endParaRPr lang="en-US" dirty="0" smtClean="0"/>
          </a:p>
          <a:p>
            <a:r>
              <a:rPr lang="en-US" dirty="0" smtClean="0"/>
              <a:t>@</a:t>
            </a:r>
            <a:r>
              <a:rPr lang="en-US" dirty="0" err="1" smtClean="0"/>
              <a:t>owen_omalley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25934" y="3277564"/>
            <a:ext cx="4777740" cy="303481"/>
          </a:xfrm>
        </p:spPr>
        <p:txBody>
          <a:bodyPr/>
          <a:lstStyle/>
          <a:p>
            <a:r>
              <a:rPr lang="en-US" dirty="0" smtClean="0"/>
              <a:t>September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81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NYC Taxi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3095206"/>
          </a:xfrm>
        </p:spPr>
        <p:txBody>
          <a:bodyPr/>
          <a:lstStyle/>
          <a:p>
            <a:r>
              <a:rPr lang="en-US" dirty="0" smtClean="0"/>
              <a:t>Every taxi cab ride in NYC from 2009</a:t>
            </a:r>
          </a:p>
          <a:p>
            <a:pPr lvl="1"/>
            <a:r>
              <a:rPr lang="en-US" dirty="0" smtClean="0"/>
              <a:t>Publically available </a:t>
            </a:r>
          </a:p>
          <a:p>
            <a:pPr lvl="1"/>
            <a:r>
              <a:rPr lang="en-US" dirty="0" smtClean="0"/>
              <a:t>http</a:t>
            </a:r>
            <a:r>
              <a:rPr lang="en-US" dirty="0"/>
              <a:t>://</a:t>
            </a:r>
            <a:r>
              <a:rPr lang="en-US" dirty="0" err="1" smtClean="0"/>
              <a:t>tinyurl.com</a:t>
            </a:r>
            <a:r>
              <a:rPr lang="en-US" dirty="0" smtClean="0"/>
              <a:t>/</a:t>
            </a:r>
            <a:r>
              <a:rPr lang="en-US" dirty="0" err="1" smtClean="0"/>
              <a:t>nyc</a:t>
            </a:r>
            <a:r>
              <a:rPr lang="en-US" dirty="0" smtClean="0"/>
              <a:t>-taxi-analysis</a:t>
            </a:r>
          </a:p>
          <a:p>
            <a:r>
              <a:rPr lang="en-US" dirty="0" smtClean="0"/>
              <a:t>18 columns with no null values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oubles, integers, decimals, &amp; strings	</a:t>
            </a:r>
          </a:p>
          <a:p>
            <a:r>
              <a:rPr lang="en-US" dirty="0" smtClean="0"/>
              <a:t>2 months of data – 22.7 million rows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0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8818" y="200634"/>
            <a:ext cx="3205780" cy="45281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1220" y="200634"/>
            <a:ext cx="3205780" cy="452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28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Logs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3095206"/>
          </a:xfrm>
        </p:spPr>
        <p:txBody>
          <a:bodyPr/>
          <a:lstStyle/>
          <a:p>
            <a:r>
              <a:rPr lang="en-US" dirty="0" smtClean="0"/>
              <a:t>All actions on </a:t>
            </a:r>
            <a:r>
              <a:rPr lang="en-US" dirty="0" err="1" smtClean="0"/>
              <a:t>Github</a:t>
            </a:r>
            <a:r>
              <a:rPr lang="en-US" dirty="0" smtClean="0"/>
              <a:t> public repositories </a:t>
            </a:r>
          </a:p>
          <a:p>
            <a:pPr lvl="1"/>
            <a:r>
              <a:rPr lang="en-US" dirty="0" smtClean="0"/>
              <a:t>Publically available 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www.githubarchive.org</a:t>
            </a:r>
            <a:r>
              <a:rPr lang="en-US" dirty="0"/>
              <a:t>/ </a:t>
            </a:r>
            <a:endParaRPr lang="en-US" dirty="0" smtClean="0"/>
          </a:p>
          <a:p>
            <a:r>
              <a:rPr lang="en-US" dirty="0" smtClean="0"/>
              <a:t>704 columns with a lot of structure &amp; nulls </a:t>
            </a:r>
          </a:p>
          <a:p>
            <a:pPr lvl="1"/>
            <a:r>
              <a:rPr lang="en-US" dirty="0" smtClean="0"/>
              <a:t>Pretty much the kitchen sink	</a:t>
            </a:r>
          </a:p>
          <a:p>
            <a:r>
              <a:rPr lang="en-US" dirty="0"/>
              <a:t> </a:t>
            </a:r>
            <a:r>
              <a:rPr lang="en-US" dirty="0" smtClean="0"/>
              <a:t>1/2 month of data – 10.5 million rows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49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Finding the </a:t>
            </a:r>
            <a:r>
              <a:rPr lang="en-US" dirty="0" err="1" smtClean="0"/>
              <a:t>Github</a:t>
            </a:r>
            <a:r>
              <a:rPr lang="en-US" dirty="0" smtClean="0"/>
              <a:t>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3496342"/>
          </a:xfrm>
        </p:spPr>
        <p:txBody>
          <a:bodyPr/>
          <a:lstStyle/>
          <a:p>
            <a:r>
              <a:rPr lang="en-US" dirty="0" smtClean="0"/>
              <a:t>The data is all in JSON.</a:t>
            </a:r>
          </a:p>
          <a:p>
            <a:r>
              <a:rPr lang="en-US" dirty="0" smtClean="0"/>
              <a:t>No schema for the data is published.</a:t>
            </a:r>
          </a:p>
          <a:p>
            <a:r>
              <a:rPr lang="en-US" dirty="0" smtClean="0"/>
              <a:t>We wrote a JSON schema discoverer.</a:t>
            </a:r>
          </a:p>
          <a:p>
            <a:pPr lvl="1"/>
            <a:r>
              <a:rPr lang="en-US" dirty="0" smtClean="0"/>
              <a:t>Scans the document and figures out the type</a:t>
            </a:r>
          </a:p>
          <a:p>
            <a:r>
              <a:rPr lang="en-US" dirty="0" smtClean="0"/>
              <a:t>Available at </a:t>
            </a:r>
            <a:r>
              <a:rPr lang="en-US" sz="2400" dirty="0" smtClean="0"/>
              <a:t>https</a:t>
            </a:r>
            <a:r>
              <a:rPr lang="en-US" sz="2400" dirty="0"/>
              <a:t>://</a:t>
            </a:r>
            <a:r>
              <a:rPr lang="en-US" sz="2400" dirty="0" err="1" smtClean="0"/>
              <a:t>github.com</a:t>
            </a:r>
            <a:r>
              <a:rPr lang="en-US" sz="2400" dirty="0" smtClean="0"/>
              <a:t>/</a:t>
            </a:r>
            <a:r>
              <a:rPr lang="en-US" sz="2400" dirty="0" err="1" smtClean="0"/>
              <a:t>hortonworks</a:t>
            </a:r>
            <a:r>
              <a:rPr lang="en-US" sz="2400" dirty="0" smtClean="0"/>
              <a:t>/hive-</a:t>
            </a:r>
            <a:r>
              <a:rPr lang="en-US" sz="2400" dirty="0" err="1" smtClean="0"/>
              <a:t>json</a:t>
            </a:r>
            <a:endParaRPr lang="en-US" sz="2400" dirty="0" smtClean="0"/>
          </a:p>
          <a:p>
            <a:r>
              <a:rPr lang="en-US" dirty="0" smtClean="0"/>
              <a:t>Schema is huge (12k)</a:t>
            </a:r>
          </a:p>
        </p:txBody>
      </p:sp>
    </p:spTree>
    <p:extLst>
      <p:ext uri="{BB962C8B-B14F-4D97-AF65-F5344CB8AC3E}">
        <p14:creationId xmlns:p14="http://schemas.microsoft.com/office/powerpoint/2010/main" val="1141785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3534301"/>
          </a:xfrm>
        </p:spPr>
        <p:txBody>
          <a:bodyPr/>
          <a:lstStyle/>
          <a:p>
            <a:r>
              <a:rPr lang="en-US" dirty="0" smtClean="0"/>
              <a:t>Generated data</a:t>
            </a:r>
          </a:p>
          <a:p>
            <a:pPr lvl="1"/>
            <a:r>
              <a:rPr lang="en-US" dirty="0" smtClean="0"/>
              <a:t>Real schema from a production Hive deployment</a:t>
            </a:r>
          </a:p>
          <a:p>
            <a:pPr lvl="1"/>
            <a:r>
              <a:rPr lang="en-US" dirty="0" smtClean="0"/>
              <a:t>Random data based on the data statistics</a:t>
            </a:r>
          </a:p>
          <a:p>
            <a:r>
              <a:rPr lang="en-US" dirty="0" smtClean="0"/>
              <a:t>55 columns with lots of nulls</a:t>
            </a:r>
          </a:p>
          <a:p>
            <a:pPr lvl="1"/>
            <a:r>
              <a:rPr lang="en-US" dirty="0" smtClean="0"/>
              <a:t>A little structure</a:t>
            </a:r>
          </a:p>
          <a:p>
            <a:pPr lvl="1"/>
            <a:r>
              <a:rPr lang="en-US" dirty="0" smtClean="0"/>
              <a:t>Timestamps, strings, longs, </a:t>
            </a:r>
            <a:r>
              <a:rPr lang="en-US" dirty="0" err="1" smtClean="0"/>
              <a:t>booleans</a:t>
            </a:r>
            <a:r>
              <a:rPr lang="en-US" dirty="0" smtClean="0"/>
              <a:t>, list, &amp; </a:t>
            </a:r>
            <a:r>
              <a:rPr lang="en-US" dirty="0" err="1" smtClean="0"/>
              <a:t>struct</a:t>
            </a:r>
            <a:r>
              <a:rPr lang="en-US" dirty="0" smtClean="0"/>
              <a:t>	</a:t>
            </a:r>
          </a:p>
          <a:p>
            <a:r>
              <a:rPr lang="en-US" dirty="0" smtClean="0"/>
              <a:t>25 million rows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4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Storage costs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186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4173963"/>
          </a:xfrm>
        </p:spPr>
        <p:txBody>
          <a:bodyPr/>
          <a:lstStyle/>
          <a:p>
            <a:r>
              <a:rPr lang="en-US" dirty="0" smtClean="0"/>
              <a:t>Data size matters!</a:t>
            </a:r>
          </a:p>
          <a:p>
            <a:pPr lvl="1"/>
            <a:r>
              <a:rPr lang="en-US" dirty="0" smtClean="0"/>
              <a:t>Hadoop stores all your data, but requires hardware</a:t>
            </a:r>
          </a:p>
          <a:p>
            <a:pPr lvl="1"/>
            <a:r>
              <a:rPr lang="en-US" dirty="0" smtClean="0"/>
              <a:t>Is one factor in read speed</a:t>
            </a:r>
          </a:p>
          <a:p>
            <a:r>
              <a:rPr lang="en-US" dirty="0" smtClean="0"/>
              <a:t>ORC and Parquet use RLE &amp; Dictionaries</a:t>
            </a:r>
          </a:p>
          <a:p>
            <a:r>
              <a:rPr lang="en-US" dirty="0" smtClean="0"/>
              <a:t>All the formats have general compression</a:t>
            </a:r>
          </a:p>
          <a:p>
            <a:pPr lvl="1"/>
            <a:r>
              <a:rPr lang="en-US" dirty="0" smtClean="0"/>
              <a:t>ZLIB (</a:t>
            </a:r>
            <a:r>
              <a:rPr lang="en-US" dirty="0" err="1" smtClean="0"/>
              <a:t>GZip</a:t>
            </a:r>
            <a:r>
              <a:rPr lang="en-US" dirty="0" smtClean="0"/>
              <a:t>) – tight compression, slower</a:t>
            </a:r>
          </a:p>
          <a:p>
            <a:pPr lvl="1"/>
            <a:r>
              <a:rPr lang="en-US" dirty="0" smtClean="0"/>
              <a:t>Snappy – some compression, faster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73321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247" y="138137"/>
            <a:ext cx="7616414" cy="4449904"/>
          </a:xfrm>
        </p:spPr>
      </p:pic>
    </p:spTree>
    <p:extLst>
      <p:ext uri="{BB962C8B-B14F-4D97-AF65-F5344CB8AC3E}">
        <p14:creationId xmlns:p14="http://schemas.microsoft.com/office/powerpoint/2010/main" val="1134091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Taxi Size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5214761"/>
          </a:xfrm>
        </p:spPr>
        <p:txBody>
          <a:bodyPr/>
          <a:lstStyle/>
          <a:p>
            <a:r>
              <a:rPr lang="en-US" dirty="0" smtClean="0"/>
              <a:t>Don’t use JSON</a:t>
            </a:r>
          </a:p>
          <a:p>
            <a:r>
              <a:rPr lang="en-US" dirty="0" smtClean="0"/>
              <a:t>Use either Snappy or </a:t>
            </a:r>
            <a:r>
              <a:rPr lang="en-US" dirty="0" err="1" smtClean="0"/>
              <a:t>Zlib</a:t>
            </a:r>
            <a:r>
              <a:rPr lang="en-US" dirty="0" smtClean="0"/>
              <a:t> compression</a:t>
            </a:r>
          </a:p>
          <a:p>
            <a:r>
              <a:rPr lang="en-US" dirty="0" smtClean="0"/>
              <a:t>Avro’s small compression window hurts</a:t>
            </a:r>
          </a:p>
          <a:p>
            <a:r>
              <a:rPr lang="en-US" dirty="0" smtClean="0"/>
              <a:t>Parquet </a:t>
            </a:r>
            <a:r>
              <a:rPr lang="en-US" dirty="0" err="1" smtClean="0"/>
              <a:t>Zlib</a:t>
            </a:r>
            <a:r>
              <a:rPr lang="en-US" dirty="0" smtClean="0"/>
              <a:t> is smaller than ORC</a:t>
            </a:r>
          </a:p>
          <a:p>
            <a:pPr lvl="1"/>
            <a:r>
              <a:rPr lang="en-US" dirty="0" smtClean="0"/>
              <a:t>Group the column sizes by type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73578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808" y="138136"/>
            <a:ext cx="7129292" cy="4449906"/>
          </a:xfrm>
        </p:spPr>
      </p:pic>
    </p:spTree>
    <p:extLst>
      <p:ext uri="{BB962C8B-B14F-4D97-AF65-F5344CB8AC3E}">
        <p14:creationId xmlns:p14="http://schemas.microsoft.com/office/powerpoint/2010/main" val="806417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2604816"/>
          </a:xfrm>
        </p:spPr>
        <p:txBody>
          <a:bodyPr/>
          <a:lstStyle/>
          <a:p>
            <a:r>
              <a:rPr lang="en-US" dirty="0" smtClean="0"/>
              <a:t>Worked on Hadoop since Jan 2006</a:t>
            </a:r>
          </a:p>
          <a:p>
            <a:r>
              <a:rPr lang="en-US" dirty="0" smtClean="0"/>
              <a:t>MapReduce, Security, Hive, and ORC</a:t>
            </a:r>
          </a:p>
          <a:p>
            <a:r>
              <a:rPr lang="en-US" dirty="0" smtClean="0"/>
              <a:t>Worked on different file formats</a:t>
            </a:r>
          </a:p>
          <a:p>
            <a:pPr lvl="1"/>
            <a:r>
              <a:rPr lang="en-US" dirty="0" smtClean="0"/>
              <a:t>Sequence File, RCFile, ORC File, T-File</a:t>
            </a:r>
            <a:r>
              <a:rPr lang="en-US" dirty="0"/>
              <a:t>, </a:t>
            </a:r>
            <a:r>
              <a:rPr lang="en-US" dirty="0" smtClean="0"/>
              <a:t>and Avro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22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7245" y="138136"/>
            <a:ext cx="6600418" cy="4449906"/>
          </a:xfrm>
        </p:spPr>
      </p:pic>
    </p:spTree>
    <p:extLst>
      <p:ext uri="{BB962C8B-B14F-4D97-AF65-F5344CB8AC3E}">
        <p14:creationId xmlns:p14="http://schemas.microsoft.com/office/powerpoint/2010/main" val="12217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Taxi Size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6331477"/>
          </a:xfrm>
        </p:spPr>
        <p:txBody>
          <a:bodyPr/>
          <a:lstStyle/>
          <a:p>
            <a:r>
              <a:rPr lang="en-US" dirty="0" smtClean="0"/>
              <a:t>ORC did better than expected</a:t>
            </a:r>
          </a:p>
          <a:p>
            <a:pPr lvl="1"/>
            <a:r>
              <a:rPr lang="en-US" dirty="0" smtClean="0"/>
              <a:t>String columns have small cardinality</a:t>
            </a:r>
          </a:p>
          <a:p>
            <a:pPr lvl="1"/>
            <a:r>
              <a:rPr lang="en-US" dirty="0" smtClean="0"/>
              <a:t>Lots of timestamp columns</a:t>
            </a:r>
          </a:p>
          <a:p>
            <a:pPr lvl="1"/>
            <a:r>
              <a:rPr lang="en-US" dirty="0" smtClean="0"/>
              <a:t>No doubles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r>
              <a:rPr lang="en-US" dirty="0" smtClean="0"/>
              <a:t>Need to revalidate results with original</a:t>
            </a:r>
          </a:p>
          <a:p>
            <a:pPr lvl="1"/>
            <a:r>
              <a:rPr lang="en-US" dirty="0" smtClean="0"/>
              <a:t>Improve random data generator</a:t>
            </a:r>
          </a:p>
          <a:p>
            <a:pPr lvl="1"/>
            <a:r>
              <a:rPr lang="en-US" dirty="0" smtClean="0"/>
              <a:t>Add non-smooth distributions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10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07245" y="564239"/>
            <a:ext cx="6600418" cy="3597700"/>
          </a:xfrm>
        </p:spPr>
      </p:pic>
    </p:spTree>
    <p:extLst>
      <p:ext uri="{BB962C8B-B14F-4D97-AF65-F5344CB8AC3E}">
        <p14:creationId xmlns:p14="http://schemas.microsoft.com/office/powerpoint/2010/main" val="125453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Size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2"/>
            <a:ext cx="8229600" cy="5453288"/>
          </a:xfrm>
        </p:spPr>
        <p:txBody>
          <a:bodyPr/>
          <a:lstStyle/>
          <a:p>
            <a:r>
              <a:rPr lang="en-US" dirty="0" smtClean="0"/>
              <a:t>Surprising win for JSON and Avro</a:t>
            </a:r>
          </a:p>
          <a:p>
            <a:pPr lvl="1"/>
            <a:r>
              <a:rPr lang="en-US" dirty="0" smtClean="0"/>
              <a:t>Worst when uncompressed</a:t>
            </a:r>
          </a:p>
          <a:p>
            <a:pPr lvl="1"/>
            <a:r>
              <a:rPr lang="en-US" dirty="0" smtClean="0"/>
              <a:t>Best with </a:t>
            </a:r>
            <a:r>
              <a:rPr lang="en-US" dirty="0" err="1" smtClean="0"/>
              <a:t>zlib</a:t>
            </a:r>
            <a:endParaRPr lang="en-US" dirty="0" smtClean="0"/>
          </a:p>
          <a:p>
            <a:r>
              <a:rPr lang="en-US" dirty="0" smtClean="0"/>
              <a:t>Many partially shared strings</a:t>
            </a:r>
          </a:p>
          <a:p>
            <a:pPr lvl="1"/>
            <a:r>
              <a:rPr lang="en-US" dirty="0" smtClean="0"/>
              <a:t>ORC and Parquet don’t compress across columns</a:t>
            </a:r>
          </a:p>
          <a:p>
            <a:r>
              <a:rPr lang="en-US" dirty="0" smtClean="0"/>
              <a:t>Need to investigate shared dictionaries.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961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Use Cases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739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Full Table Scans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2"/>
            <a:ext cx="8229600" cy="4136004"/>
          </a:xfrm>
        </p:spPr>
        <p:txBody>
          <a:bodyPr/>
          <a:lstStyle/>
          <a:p>
            <a:r>
              <a:rPr lang="en-US" dirty="0" smtClean="0"/>
              <a:t>Read all columns &amp; rows</a:t>
            </a:r>
          </a:p>
          <a:p>
            <a:r>
              <a:rPr lang="en-US" dirty="0" smtClean="0"/>
              <a:t>All formats except JSON are </a:t>
            </a:r>
            <a:r>
              <a:rPr lang="en-US" dirty="0" err="1" smtClean="0"/>
              <a:t>splitable</a:t>
            </a:r>
            <a:endParaRPr lang="en-US" dirty="0" smtClean="0"/>
          </a:p>
          <a:p>
            <a:pPr lvl="1"/>
            <a:r>
              <a:rPr lang="en-US" dirty="0"/>
              <a:t>D</a:t>
            </a:r>
            <a:r>
              <a:rPr lang="en-US" dirty="0" smtClean="0"/>
              <a:t>ifferent workers do different parts of file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33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2685" y="564239"/>
            <a:ext cx="5489538" cy="3597700"/>
          </a:xfrm>
        </p:spPr>
      </p:pic>
    </p:spTree>
    <p:extLst>
      <p:ext uri="{BB962C8B-B14F-4D97-AF65-F5344CB8AC3E}">
        <p14:creationId xmlns:p14="http://schemas.microsoft.com/office/powerpoint/2010/main" val="2064986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Taxi Read </a:t>
            </a:r>
            <a:r>
              <a:rPr lang="en-US" dirty="0"/>
              <a:t>Performance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2"/>
            <a:ext cx="8229600" cy="3734869"/>
          </a:xfrm>
        </p:spPr>
        <p:txBody>
          <a:bodyPr/>
          <a:lstStyle/>
          <a:p>
            <a:r>
              <a:rPr lang="en-US" dirty="0" smtClean="0"/>
              <a:t>JSON is very slow to read</a:t>
            </a:r>
          </a:p>
          <a:p>
            <a:pPr lvl="1"/>
            <a:r>
              <a:rPr lang="en-US" dirty="0" smtClean="0"/>
              <a:t>Large storage size for this data set</a:t>
            </a:r>
          </a:p>
          <a:p>
            <a:pPr lvl="1"/>
            <a:r>
              <a:rPr lang="en-US" dirty="0" smtClean="0"/>
              <a:t>Needs to do a </a:t>
            </a:r>
            <a:r>
              <a:rPr lang="en-US" b="1" dirty="0" smtClean="0"/>
              <a:t>LOT</a:t>
            </a:r>
            <a:r>
              <a:rPr lang="en-US" dirty="0" smtClean="0"/>
              <a:t> of string parsing</a:t>
            </a:r>
          </a:p>
          <a:p>
            <a:r>
              <a:rPr lang="en-US" dirty="0" smtClean="0"/>
              <a:t>Tradeoff between space &amp; time</a:t>
            </a:r>
          </a:p>
          <a:p>
            <a:pPr lvl="1"/>
            <a:r>
              <a:rPr lang="en-US" dirty="0" smtClean="0"/>
              <a:t>Less compression is sometimes faster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36408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95835" y="564239"/>
            <a:ext cx="5223238" cy="3597700"/>
          </a:xfrm>
        </p:spPr>
      </p:pic>
    </p:spTree>
    <p:extLst>
      <p:ext uri="{BB962C8B-B14F-4D97-AF65-F5344CB8AC3E}">
        <p14:creationId xmlns:p14="http://schemas.microsoft.com/office/powerpoint/2010/main" val="118326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Sales Read </a:t>
            </a:r>
            <a:r>
              <a:rPr lang="en-US" dirty="0"/>
              <a:t>Performance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2"/>
            <a:ext cx="8229600" cy="5252720"/>
          </a:xfrm>
        </p:spPr>
        <p:txBody>
          <a:bodyPr/>
          <a:lstStyle/>
          <a:p>
            <a:r>
              <a:rPr lang="en-US" dirty="0" smtClean="0"/>
              <a:t>Read performance is dominated by format</a:t>
            </a:r>
          </a:p>
          <a:p>
            <a:pPr lvl="1"/>
            <a:r>
              <a:rPr lang="en-US" dirty="0" smtClean="0"/>
              <a:t>Compression matters less for this data set</a:t>
            </a:r>
          </a:p>
          <a:p>
            <a:pPr lvl="1"/>
            <a:r>
              <a:rPr lang="en-US" dirty="0" smtClean="0"/>
              <a:t>Straight ordering: ORC, Avro, Parquet, &amp; JSON</a:t>
            </a:r>
          </a:p>
          <a:p>
            <a:r>
              <a:rPr lang="en-US" dirty="0" smtClean="0"/>
              <a:t>Garbage collection is important</a:t>
            </a:r>
          </a:p>
          <a:p>
            <a:pPr lvl="1"/>
            <a:r>
              <a:rPr lang="en-US" dirty="0" smtClean="0"/>
              <a:t>ORC 0.3 to 1.4% of time</a:t>
            </a:r>
          </a:p>
          <a:p>
            <a:pPr lvl="1"/>
            <a:r>
              <a:rPr lang="en-US" dirty="0" smtClean="0"/>
              <a:t>Avro &lt; 0.1% of time</a:t>
            </a:r>
          </a:p>
          <a:p>
            <a:pPr lvl="1"/>
            <a:r>
              <a:rPr lang="en-US" dirty="0" smtClean="0"/>
              <a:t>Parquet 4 to 8% of time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237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Goal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3534301"/>
          </a:xfrm>
        </p:spPr>
        <p:txBody>
          <a:bodyPr/>
          <a:lstStyle/>
          <a:p>
            <a:r>
              <a:rPr lang="en-US" dirty="0" smtClean="0"/>
              <a:t>Seeking to discover unknowns</a:t>
            </a:r>
          </a:p>
          <a:p>
            <a:pPr lvl="1"/>
            <a:r>
              <a:rPr lang="en-US" dirty="0" smtClean="0"/>
              <a:t>How do the different formats perform?</a:t>
            </a:r>
          </a:p>
          <a:p>
            <a:pPr lvl="1"/>
            <a:r>
              <a:rPr lang="en-US" dirty="0" smtClean="0"/>
              <a:t>What could they do better?</a:t>
            </a:r>
          </a:p>
          <a:p>
            <a:pPr lvl="1"/>
            <a:r>
              <a:rPr lang="en-US" dirty="0" smtClean="0"/>
              <a:t>Best part of open source is looking inside!</a:t>
            </a:r>
          </a:p>
          <a:p>
            <a:r>
              <a:rPr lang="en-US" dirty="0" smtClean="0"/>
              <a:t>Use real &amp; diverse data sets</a:t>
            </a:r>
          </a:p>
          <a:p>
            <a:pPr lvl="1"/>
            <a:r>
              <a:rPr lang="en-US" dirty="0" smtClean="0"/>
              <a:t>Over-reliance on similar datasets leads to weakness</a:t>
            </a:r>
          </a:p>
          <a:p>
            <a:r>
              <a:rPr lang="en-US" dirty="0" smtClean="0"/>
              <a:t>Open &amp; reviewed benchmarks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50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4914" y="564239"/>
            <a:ext cx="5025080" cy="3597700"/>
          </a:xfrm>
        </p:spPr>
      </p:pic>
    </p:spTree>
    <p:extLst>
      <p:ext uri="{BB962C8B-B14F-4D97-AF65-F5344CB8AC3E}">
        <p14:creationId xmlns:p14="http://schemas.microsoft.com/office/powerpoint/2010/main" val="2036389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Read </a:t>
            </a:r>
            <a:r>
              <a:rPr lang="en-US" dirty="0"/>
              <a:t>Performance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2"/>
            <a:ext cx="8229600" cy="3333733"/>
          </a:xfrm>
        </p:spPr>
        <p:txBody>
          <a:bodyPr/>
          <a:lstStyle/>
          <a:p>
            <a:r>
              <a:rPr lang="en-US" dirty="0" smtClean="0"/>
              <a:t>Garbage collection is critical</a:t>
            </a:r>
          </a:p>
          <a:p>
            <a:pPr lvl="1"/>
            <a:r>
              <a:rPr lang="en-US" dirty="0" smtClean="0"/>
              <a:t>ORC 2.1 to 3.4% of time</a:t>
            </a:r>
          </a:p>
          <a:p>
            <a:pPr lvl="1"/>
            <a:r>
              <a:rPr lang="en-US" dirty="0" smtClean="0"/>
              <a:t>Avro 0.1% of time</a:t>
            </a:r>
          </a:p>
          <a:p>
            <a:pPr lvl="1"/>
            <a:r>
              <a:rPr lang="en-US" dirty="0" smtClean="0"/>
              <a:t>Parquet 11.4 to 12.8% of time</a:t>
            </a:r>
          </a:p>
          <a:p>
            <a:r>
              <a:rPr lang="en-US" dirty="0" smtClean="0"/>
              <a:t>A lot of columns needs more space</a:t>
            </a:r>
          </a:p>
          <a:p>
            <a:pPr lvl="1"/>
            <a:r>
              <a:rPr lang="en-US" dirty="0" smtClean="0"/>
              <a:t>Suspect that we need bigger stripes</a:t>
            </a:r>
          </a:p>
          <a:p>
            <a:pPr lvl="1"/>
            <a:r>
              <a:rPr lang="en-US" dirty="0" smtClean="0"/>
              <a:t>Rows/stripe - ORC: 18.6k, Parquet: 88.1k</a:t>
            </a:r>
          </a:p>
        </p:txBody>
      </p:sp>
    </p:spTree>
    <p:extLst>
      <p:ext uri="{BB962C8B-B14F-4D97-AF65-F5344CB8AC3E}">
        <p14:creationId xmlns:p14="http://schemas.microsoft.com/office/powerpoint/2010/main" val="1402836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Column Projection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2"/>
            <a:ext cx="8229600" cy="1376787"/>
          </a:xfrm>
        </p:spPr>
        <p:txBody>
          <a:bodyPr/>
          <a:lstStyle/>
          <a:p>
            <a:r>
              <a:rPr lang="en-US" dirty="0" smtClean="0"/>
              <a:t>Often just need a few columns</a:t>
            </a:r>
          </a:p>
          <a:p>
            <a:pPr lvl="1"/>
            <a:r>
              <a:rPr lang="en-US" dirty="0" smtClean="0"/>
              <a:t>Only ORC &amp; Parquet are columnar</a:t>
            </a:r>
          </a:p>
          <a:p>
            <a:pPr lvl="1"/>
            <a:r>
              <a:rPr lang="en-US" dirty="0" smtClean="0"/>
              <a:t>Only read, decompress, &amp; </a:t>
            </a:r>
            <a:r>
              <a:rPr lang="en-US" dirty="0" err="1" smtClean="0"/>
              <a:t>deserialize</a:t>
            </a:r>
            <a:r>
              <a:rPr lang="en-US" dirty="0" smtClean="0"/>
              <a:t> some columns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67675"/>
              </p:ext>
            </p:extLst>
          </p:nvPr>
        </p:nvGraphicFramePr>
        <p:xfrm>
          <a:off x="1343515" y="2727726"/>
          <a:ext cx="6096000" cy="16203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Dataset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format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compression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us/row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projection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Percent time</a:t>
                      </a:r>
                    </a:p>
                  </a:txBody>
                  <a:tcPr marL="12700" marR="12700" marT="12700" marB="0" anchor="b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github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orc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zlib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21.319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0.185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0.87%</a:t>
                      </a:r>
                    </a:p>
                  </a:txBody>
                  <a:tcPr marL="12700" marR="12700" marT="12700" marB="0" anchor="b"/>
                </a:tc>
              </a:tr>
              <a:tr h="237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github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parquet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zlib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72.494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0.585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l-PL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0.81%</a:t>
                      </a:r>
                    </a:p>
                  </a:txBody>
                  <a:tcPr marL="12700" marR="12700" marT="12700" marB="0" anchor="b"/>
                </a:tc>
              </a:tr>
              <a:tr h="2796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sales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orc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zlib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1.866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0.056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3.00%</a:t>
                      </a:r>
                    </a:p>
                  </a:txBody>
                  <a:tcPr marL="12700" marR="12700" marT="12700" marB="0" anchor="b"/>
                </a:tc>
              </a:tr>
              <a:tr h="2474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sales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parquet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zlib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12.893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0.329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2.55%</a:t>
                      </a:r>
                    </a:p>
                  </a:txBody>
                  <a:tcPr marL="12700" marR="12700" marT="12700" marB="0" anchor="b"/>
                </a:tc>
              </a:tr>
              <a:tr h="24742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taxi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orc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zlib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2.766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0.063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2.28%</a:t>
                      </a:r>
                    </a:p>
                  </a:txBody>
                  <a:tcPr marL="12700" marR="12700" marT="12700" marB="0" anchor="b"/>
                </a:tc>
              </a:tr>
              <a:tr h="21718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taxi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parquet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zlib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3.496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0.718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20.54%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9679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Projection &amp; Predicate Pushdown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2"/>
            <a:ext cx="8229600" cy="3095206"/>
          </a:xfrm>
        </p:spPr>
        <p:txBody>
          <a:bodyPr/>
          <a:lstStyle/>
          <a:p>
            <a:r>
              <a:rPr lang="en-US" dirty="0" smtClean="0"/>
              <a:t>Sometimes have a filter predicate on table</a:t>
            </a:r>
          </a:p>
          <a:p>
            <a:pPr lvl="1"/>
            <a:r>
              <a:rPr lang="en-US" dirty="0" smtClean="0"/>
              <a:t>Select a superset of rows that match</a:t>
            </a:r>
          </a:p>
          <a:p>
            <a:pPr lvl="1"/>
            <a:r>
              <a:rPr lang="en-US" dirty="0" smtClean="0"/>
              <a:t>Selective filters have a huge impact</a:t>
            </a:r>
          </a:p>
          <a:p>
            <a:r>
              <a:rPr lang="en-US" dirty="0" smtClean="0"/>
              <a:t>Improves data layout options</a:t>
            </a:r>
          </a:p>
          <a:p>
            <a:pPr lvl="1"/>
            <a:r>
              <a:rPr lang="en-US" dirty="0" smtClean="0"/>
              <a:t>Better than partition pruning with sorting</a:t>
            </a:r>
          </a:p>
          <a:p>
            <a:r>
              <a:rPr lang="en-US" dirty="0" smtClean="0"/>
              <a:t>ORC has added optional bloom filters</a:t>
            </a:r>
          </a:p>
        </p:txBody>
      </p:sp>
    </p:spTree>
    <p:extLst>
      <p:ext uri="{BB962C8B-B14F-4D97-AF65-F5344CB8AC3E}">
        <p14:creationId xmlns:p14="http://schemas.microsoft.com/office/powerpoint/2010/main" val="30130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Metadata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2"/>
            <a:ext cx="8229600" cy="3333733"/>
          </a:xfrm>
        </p:spPr>
        <p:txBody>
          <a:bodyPr/>
          <a:lstStyle/>
          <a:p>
            <a:r>
              <a:rPr lang="en-US" dirty="0" smtClean="0"/>
              <a:t>ORC &amp; Parquet store metadata</a:t>
            </a:r>
            <a:endParaRPr lang="en-US" dirty="0"/>
          </a:p>
          <a:p>
            <a:pPr lvl="1"/>
            <a:r>
              <a:rPr lang="en-US" dirty="0" smtClean="0"/>
              <a:t>Stored in file footer</a:t>
            </a:r>
          </a:p>
          <a:p>
            <a:pPr lvl="1"/>
            <a:r>
              <a:rPr lang="en-US" dirty="0" smtClean="0"/>
              <a:t>File schema</a:t>
            </a:r>
          </a:p>
          <a:p>
            <a:pPr lvl="1"/>
            <a:r>
              <a:rPr lang="en-US" dirty="0" smtClean="0"/>
              <a:t>Number of records</a:t>
            </a:r>
          </a:p>
          <a:p>
            <a:pPr lvl="1"/>
            <a:r>
              <a:rPr lang="en-US" dirty="0" smtClean="0"/>
              <a:t>Min, max, count of each column</a:t>
            </a:r>
          </a:p>
          <a:p>
            <a:r>
              <a:rPr lang="en-US" dirty="0" smtClean="0"/>
              <a:t>Provides O(1) Access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3773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202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154281"/>
            <a:ext cx="8229600" cy="3154710"/>
          </a:xfrm>
        </p:spPr>
        <p:txBody>
          <a:bodyPr/>
          <a:lstStyle/>
          <a:p>
            <a:r>
              <a:rPr lang="en-US" dirty="0" smtClean="0"/>
              <a:t>Disclaimer – </a:t>
            </a:r>
            <a:r>
              <a:rPr lang="en-US" b="1" dirty="0" smtClean="0"/>
              <a:t>Everything</a:t>
            </a:r>
            <a:r>
              <a:rPr lang="en-US" dirty="0" smtClean="0"/>
              <a:t> changes!</a:t>
            </a:r>
          </a:p>
          <a:p>
            <a:pPr lvl="1"/>
            <a:r>
              <a:rPr lang="en-US" dirty="0" smtClean="0"/>
              <a:t>Both these benchmarks and the formats will change</a:t>
            </a:r>
            <a:r>
              <a:rPr lang="en-US" dirty="0" smtClean="0"/>
              <a:t>.</a:t>
            </a:r>
          </a:p>
          <a:p>
            <a:r>
              <a:rPr lang="en-US" dirty="0" smtClean="0"/>
              <a:t>Don’t use JSON for processing.</a:t>
            </a:r>
            <a:endParaRPr lang="en-US" dirty="0" smtClean="0"/>
          </a:p>
          <a:p>
            <a:r>
              <a:rPr lang="en-US" dirty="0" smtClean="0"/>
              <a:t>If your use case needs column projection or predicate push down:</a:t>
            </a:r>
          </a:p>
          <a:p>
            <a:pPr lvl="1"/>
            <a:r>
              <a:rPr lang="en-US" dirty="0" smtClean="0"/>
              <a:t>ORC or Parquet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2463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154281"/>
            <a:ext cx="8229600" cy="4434034"/>
          </a:xfrm>
        </p:spPr>
        <p:txBody>
          <a:bodyPr/>
          <a:lstStyle/>
          <a:p>
            <a:r>
              <a:rPr lang="en-US" dirty="0" smtClean="0"/>
              <a:t>For </a:t>
            </a:r>
            <a:r>
              <a:rPr lang="en-US" dirty="0" smtClean="0"/>
              <a:t>complex tables with common strings</a:t>
            </a:r>
          </a:p>
          <a:p>
            <a:pPr lvl="1"/>
            <a:r>
              <a:rPr lang="en-US" dirty="0" smtClean="0"/>
              <a:t>Avro with Snappy is a good fit (w/o projection)</a:t>
            </a:r>
          </a:p>
          <a:p>
            <a:r>
              <a:rPr lang="en-US" dirty="0" smtClean="0"/>
              <a:t>For other tables</a:t>
            </a:r>
          </a:p>
          <a:p>
            <a:pPr lvl="1"/>
            <a:r>
              <a:rPr lang="en-US" dirty="0" smtClean="0"/>
              <a:t>ORC with </a:t>
            </a:r>
            <a:r>
              <a:rPr lang="en-US" dirty="0" err="1" smtClean="0"/>
              <a:t>Zlib</a:t>
            </a:r>
            <a:r>
              <a:rPr lang="en-US" dirty="0" smtClean="0"/>
              <a:t> </a:t>
            </a:r>
            <a:r>
              <a:rPr lang="en-US" dirty="0" smtClean="0"/>
              <a:t>or Snappy is </a:t>
            </a:r>
            <a:r>
              <a:rPr lang="en-US" dirty="0" smtClean="0"/>
              <a:t>a good fit</a:t>
            </a:r>
          </a:p>
          <a:p>
            <a:r>
              <a:rPr lang="en-US" dirty="0" smtClean="0"/>
              <a:t>Tweet benchmark suggestions to @</a:t>
            </a:r>
            <a:r>
              <a:rPr lang="en-US" dirty="0" err="1" smtClean="0"/>
              <a:t>owen_omalley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4409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Fun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2"/>
            <a:ext cx="8229600" cy="5014193"/>
          </a:xfrm>
        </p:spPr>
        <p:txBody>
          <a:bodyPr/>
          <a:lstStyle/>
          <a:p>
            <a:r>
              <a:rPr lang="en-US" dirty="0" smtClean="0"/>
              <a:t>Built open benchmark suite for files</a:t>
            </a:r>
          </a:p>
          <a:p>
            <a:r>
              <a:rPr lang="en-US" dirty="0" smtClean="0"/>
              <a:t>Built pieces of a tool to convert files</a:t>
            </a:r>
          </a:p>
          <a:p>
            <a:pPr lvl="1"/>
            <a:r>
              <a:rPr lang="en-US" dirty="0" smtClean="0"/>
              <a:t>Avro, CSV, JSON, ORC, &amp; Parquet</a:t>
            </a:r>
          </a:p>
          <a:p>
            <a:r>
              <a:rPr lang="en-US" dirty="0" smtClean="0"/>
              <a:t>Built a random parameterized generator</a:t>
            </a:r>
          </a:p>
          <a:p>
            <a:pPr lvl="1"/>
            <a:r>
              <a:rPr lang="en-US" dirty="0" smtClean="0"/>
              <a:t>Easy to model arbitrary tables</a:t>
            </a:r>
          </a:p>
          <a:p>
            <a:pPr lvl="1"/>
            <a:r>
              <a:rPr lang="en-US" dirty="0" smtClean="0"/>
              <a:t>Can write to Avro, ORC, or Parquet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804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Remaining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18827"/>
            <a:ext cx="8229600" cy="3696909"/>
          </a:xfrm>
        </p:spPr>
        <p:txBody>
          <a:bodyPr/>
          <a:lstStyle/>
          <a:p>
            <a:r>
              <a:rPr lang="en-US" dirty="0" smtClean="0"/>
              <a:t>Extend benchmark with LZO and LZ4.</a:t>
            </a:r>
          </a:p>
          <a:p>
            <a:r>
              <a:rPr lang="en-US" dirty="0" smtClean="0"/>
              <a:t>Finish predicate pushdown benchmark.</a:t>
            </a:r>
          </a:p>
          <a:p>
            <a:r>
              <a:rPr lang="en-US" dirty="0" smtClean="0"/>
              <a:t>Add C++ reader for ORC, Parquet, &amp; Avro.</a:t>
            </a:r>
          </a:p>
          <a:p>
            <a:r>
              <a:rPr lang="en-US" dirty="0" smtClean="0"/>
              <a:t>Add Presto ORC reader.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97702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File Formats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908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5933" y="978786"/>
            <a:ext cx="8246745" cy="1389739"/>
          </a:xfrm>
        </p:spPr>
        <p:txBody>
          <a:bodyPr/>
          <a:lstStyle/>
          <a:p>
            <a:r>
              <a:rPr lang="en-US" dirty="0" smtClean="0"/>
              <a:t>Thank you!</a:t>
            </a:r>
            <a:br>
              <a:rPr lang="en-US" dirty="0" smtClean="0"/>
            </a:br>
            <a:r>
              <a:rPr lang="en-US" sz="2800" dirty="0" smtClean="0"/>
              <a:t>Twitter: @</a:t>
            </a:r>
            <a:r>
              <a:rPr lang="en-US" sz="2800" dirty="0" err="1" smtClean="0"/>
              <a:t>owen_omalley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Email: </a:t>
            </a:r>
            <a:r>
              <a:rPr lang="en-US" sz="2800" dirty="0" err="1" smtClean="0"/>
              <a:t>owen@hortonworks.com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0894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Avro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2856679"/>
          </a:xfrm>
        </p:spPr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ross-language file format for Hadoop</a:t>
            </a:r>
          </a:p>
          <a:p>
            <a:r>
              <a:rPr lang="en-US" dirty="0" smtClean="0"/>
              <a:t>Schema evolution was primary goal</a:t>
            </a:r>
          </a:p>
          <a:p>
            <a:r>
              <a:rPr lang="en-US" dirty="0"/>
              <a:t>S</a:t>
            </a:r>
            <a:r>
              <a:rPr lang="en-US" dirty="0" smtClean="0"/>
              <a:t>chema segregated from data</a:t>
            </a:r>
          </a:p>
          <a:p>
            <a:pPr lvl="1"/>
            <a:r>
              <a:rPr lang="en-US" dirty="0" smtClean="0"/>
              <a:t>Unlike Protobuf and Thrift</a:t>
            </a:r>
          </a:p>
          <a:p>
            <a:r>
              <a:rPr lang="en-US" dirty="0" smtClean="0"/>
              <a:t>Row major format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3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3057247"/>
          </a:xfrm>
        </p:spPr>
        <p:txBody>
          <a:bodyPr/>
          <a:lstStyle/>
          <a:p>
            <a:r>
              <a:rPr lang="en-US" dirty="0" smtClean="0"/>
              <a:t>Serialization format for HTTP &amp; </a:t>
            </a:r>
            <a:r>
              <a:rPr lang="en-US" dirty="0" err="1" smtClean="0"/>
              <a:t>Javascript</a:t>
            </a:r>
            <a:endParaRPr lang="en-US" dirty="0" smtClean="0"/>
          </a:p>
          <a:p>
            <a:r>
              <a:rPr lang="en-US" dirty="0" smtClean="0"/>
              <a:t>Text-format with MANY parsers</a:t>
            </a:r>
          </a:p>
          <a:p>
            <a:r>
              <a:rPr lang="en-US" dirty="0"/>
              <a:t>S</a:t>
            </a:r>
            <a:r>
              <a:rPr lang="en-US" dirty="0" smtClean="0"/>
              <a:t>chema completely integrated with data</a:t>
            </a:r>
          </a:p>
          <a:p>
            <a:r>
              <a:rPr lang="en-US" dirty="0" smtClean="0"/>
              <a:t>Row major format</a:t>
            </a:r>
          </a:p>
          <a:p>
            <a:r>
              <a:rPr lang="en-US" dirty="0" smtClean="0"/>
              <a:t>Compression applied on top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16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ORC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3496342"/>
          </a:xfrm>
        </p:spPr>
        <p:txBody>
          <a:bodyPr/>
          <a:lstStyle/>
          <a:p>
            <a:r>
              <a:rPr lang="en-US" dirty="0" smtClean="0"/>
              <a:t>Originally part of Hive to replace RCFile</a:t>
            </a:r>
          </a:p>
          <a:p>
            <a:pPr lvl="1"/>
            <a:r>
              <a:rPr lang="en-US" dirty="0" smtClean="0"/>
              <a:t>Now top-level project</a:t>
            </a:r>
          </a:p>
          <a:p>
            <a:r>
              <a:rPr lang="en-US" dirty="0" smtClean="0"/>
              <a:t>Schema segregated into footer</a:t>
            </a:r>
          </a:p>
          <a:p>
            <a:r>
              <a:rPr lang="en-US" dirty="0" smtClean="0"/>
              <a:t>Column major format with stripes</a:t>
            </a:r>
          </a:p>
          <a:p>
            <a:r>
              <a:rPr lang="en-US" dirty="0" smtClean="0"/>
              <a:t>Rich type model, stored top-down</a:t>
            </a:r>
          </a:p>
          <a:p>
            <a:r>
              <a:rPr lang="en-US" dirty="0" smtClean="0"/>
              <a:t>Integrated compression, indexes, &amp; stats</a:t>
            </a:r>
          </a:p>
        </p:txBody>
      </p:sp>
    </p:spTree>
    <p:extLst>
      <p:ext uri="{BB962C8B-B14F-4D97-AF65-F5344CB8AC3E}">
        <p14:creationId xmlns:p14="http://schemas.microsoft.com/office/powerpoint/2010/main" val="160636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Parquet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25934" y="1240341"/>
            <a:ext cx="8229600" cy="3696909"/>
          </a:xfrm>
        </p:spPr>
        <p:txBody>
          <a:bodyPr/>
          <a:lstStyle/>
          <a:p>
            <a:r>
              <a:rPr lang="en-US" dirty="0" smtClean="0"/>
              <a:t>Design based on Google’s </a:t>
            </a:r>
            <a:r>
              <a:rPr lang="en-US" dirty="0" err="1" smtClean="0"/>
              <a:t>Dremel</a:t>
            </a:r>
            <a:r>
              <a:rPr lang="en-US" dirty="0" smtClean="0"/>
              <a:t> paper</a:t>
            </a:r>
          </a:p>
          <a:p>
            <a:r>
              <a:rPr lang="en-US" dirty="0" smtClean="0"/>
              <a:t>Schema segregated into footer</a:t>
            </a:r>
          </a:p>
          <a:p>
            <a:r>
              <a:rPr lang="en-US" dirty="0" smtClean="0"/>
              <a:t>Column major format with stripes</a:t>
            </a:r>
          </a:p>
          <a:p>
            <a:r>
              <a:rPr lang="en-US" dirty="0" smtClean="0"/>
              <a:t>Simpler type-model with logical types</a:t>
            </a:r>
          </a:p>
          <a:p>
            <a:r>
              <a:rPr lang="en-US" dirty="0" smtClean="0"/>
              <a:t>All data pushed to leaves of the tree</a:t>
            </a:r>
          </a:p>
          <a:p>
            <a:r>
              <a:rPr lang="en-US" dirty="0" smtClean="0"/>
              <a:t>Integrated compression and indexes</a:t>
            </a:r>
          </a:p>
        </p:txBody>
      </p:sp>
    </p:spTree>
    <p:extLst>
      <p:ext uri="{BB962C8B-B14F-4D97-AF65-F5344CB8AC3E}">
        <p14:creationId xmlns:p14="http://schemas.microsoft.com/office/powerpoint/2010/main" val="385492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56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rtonworks_16X9_Template_Mar 2 2016">
  <a:themeElements>
    <a:clrScheme name="Hortonworks">
      <a:dk1>
        <a:sysClr val="windowText" lastClr="000000"/>
      </a:dk1>
      <a:lt1>
        <a:srgbClr val="1E1E1E"/>
      </a:lt1>
      <a:dk2>
        <a:srgbClr val="FFFFFF"/>
      </a:dk2>
      <a:lt2>
        <a:srgbClr val="FFC61E"/>
      </a:lt2>
      <a:accent1>
        <a:srgbClr val="3FAE2A"/>
      </a:accent1>
      <a:accent2>
        <a:srgbClr val="3DB5E6"/>
      </a:accent2>
      <a:accent3>
        <a:srgbClr val="44697D"/>
      </a:accent3>
      <a:accent4>
        <a:srgbClr val="DAD9D6"/>
      </a:accent4>
      <a:accent5>
        <a:srgbClr val="3B8640"/>
      </a:accent5>
      <a:accent6>
        <a:srgbClr val="FF700A"/>
      </a:accent6>
      <a:hlink>
        <a:srgbClr val="3DB5E6"/>
      </a:hlink>
      <a:folHlink>
        <a:srgbClr val="44697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1"/>
          </a:solidFill>
        </a:ln>
        <a:effectLst/>
      </a:spPr>
      <a:bodyPr lIns="182880" tIns="182880" rIns="182880" bIns="182880" rtlCol="0" anchor="ctr" anchorCtr="0">
        <a:no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>
            <a:solidFill>
              <a:schemeClr val="tx2"/>
            </a:solidFill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wrap="square" lIns="0" tIns="0" rIns="0" bIns="0" rtlCol="0" anchor="ctr" anchorCtr="0">
        <a:spAutoFit/>
      </a:bodyPr>
      <a:lstStyle>
        <a:defPPr algn="ctr">
          <a:lnSpc>
            <a:spcPct val="85000"/>
          </a:lnSpc>
          <a:spcBef>
            <a:spcPts val="600"/>
          </a:spcBef>
          <a:defRPr sz="28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Hortonworks_16X9_Template_2016_BW1.potx" id="{D49CF724-EE59-402D-8082-7D926FB68B25}" vid="{359A820C-C3BA-4E58-BA80-ECB46B7564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Hortonworks_16X9_Template_Mar 2 2016.potx</Template>
  <TotalTime>2435</TotalTime>
  <Words>951</Words>
  <Application>Microsoft Macintosh PowerPoint</Application>
  <PresentationFormat>On-screen Show (16:9)</PresentationFormat>
  <Paragraphs>229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Calibri</vt:lpstr>
      <vt:lpstr>Wingdings</vt:lpstr>
      <vt:lpstr>Wingdings 2</vt:lpstr>
      <vt:lpstr>ヒラギノ角ゴ Pro W3</vt:lpstr>
      <vt:lpstr>Arial</vt:lpstr>
      <vt:lpstr>Hortonworks_16X9_Template_Mar 2 2016</vt:lpstr>
      <vt:lpstr>File Format Benchmark - Avro, JSON, ORC, &amp; Parquet</vt:lpstr>
      <vt:lpstr>Who Am I?</vt:lpstr>
      <vt:lpstr>Goal </vt:lpstr>
      <vt:lpstr>The File Formats</vt:lpstr>
      <vt:lpstr>Avro</vt:lpstr>
      <vt:lpstr>JSON</vt:lpstr>
      <vt:lpstr>ORC</vt:lpstr>
      <vt:lpstr>Parquet</vt:lpstr>
      <vt:lpstr>Data Sets</vt:lpstr>
      <vt:lpstr>NYC Taxi Data</vt:lpstr>
      <vt:lpstr>PowerPoint Presentation</vt:lpstr>
      <vt:lpstr>Github Logs</vt:lpstr>
      <vt:lpstr>Finding the Github Schema</vt:lpstr>
      <vt:lpstr>Sales</vt:lpstr>
      <vt:lpstr>Storage costs</vt:lpstr>
      <vt:lpstr>Compression</vt:lpstr>
      <vt:lpstr>PowerPoint Presentation</vt:lpstr>
      <vt:lpstr>Taxi Size Analysis</vt:lpstr>
      <vt:lpstr>PowerPoint Presentation</vt:lpstr>
      <vt:lpstr>PowerPoint Presentation</vt:lpstr>
      <vt:lpstr>Taxi Size Analysis</vt:lpstr>
      <vt:lpstr>PowerPoint Presentation</vt:lpstr>
      <vt:lpstr>Github Size Analysis</vt:lpstr>
      <vt:lpstr>Use Cases</vt:lpstr>
      <vt:lpstr>Full Table Scans</vt:lpstr>
      <vt:lpstr>PowerPoint Presentation</vt:lpstr>
      <vt:lpstr>Taxi Read Performance Analysis</vt:lpstr>
      <vt:lpstr>PowerPoint Presentation</vt:lpstr>
      <vt:lpstr>Sales Read Performance Analysis</vt:lpstr>
      <vt:lpstr>PowerPoint Presentation</vt:lpstr>
      <vt:lpstr>Github Read Performance Analysis</vt:lpstr>
      <vt:lpstr>Column Projection</vt:lpstr>
      <vt:lpstr>Projection &amp; Predicate Pushdown </vt:lpstr>
      <vt:lpstr>Metadata Access</vt:lpstr>
      <vt:lpstr>Conclusions</vt:lpstr>
      <vt:lpstr>Recommendations</vt:lpstr>
      <vt:lpstr>Recommendations</vt:lpstr>
      <vt:lpstr>Fun Stuff</vt:lpstr>
      <vt:lpstr>Remaining work</vt:lpstr>
      <vt:lpstr>Thank you! Twitter: @owen_omalley Email: owen@hortonworks.com</vt:lpstr>
    </vt:vector>
  </TitlesOfParts>
  <Manager/>
  <Company/>
  <LinksUpToDate>false</LinksUpToDate>
  <SharedDoc>false</SharedDoc>
  <HyperlinkBase/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 Format Benchmark - Avro, JSON, ORC, &amp; Parquet</dc:title>
  <dc:subject/>
  <dc:creator>Owen O'Malley</dc:creator>
  <cp:keywords/>
  <dc:description/>
  <cp:lastModifiedBy>Owen O'Malley</cp:lastModifiedBy>
  <cp:revision>118</cp:revision>
  <dcterms:created xsi:type="dcterms:W3CDTF">2016-03-10T17:50:14Z</dcterms:created>
  <dcterms:modified xsi:type="dcterms:W3CDTF">2016-09-28T19:04:31Z</dcterms:modified>
  <cp:category/>
</cp:coreProperties>
</file>

<file path=docProps/thumbnail.jpeg>
</file>